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8" r:id="rId2"/>
    <p:sldId id="279" r:id="rId3"/>
    <p:sldId id="280" r:id="rId4"/>
    <p:sldId id="281" r:id="rId5"/>
    <p:sldId id="289" r:id="rId6"/>
    <p:sldId id="282" r:id="rId7"/>
    <p:sldId id="290" r:id="rId8"/>
    <p:sldId id="291" r:id="rId9"/>
    <p:sldId id="292" r:id="rId10"/>
    <p:sldId id="293" r:id="rId11"/>
    <p:sldId id="294" r:id="rId12"/>
    <p:sldId id="295" r:id="rId1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 userDrawn="1">
          <p15:clr>
            <a:srgbClr val="A4A3A4"/>
          </p15:clr>
        </p15:guide>
        <p15:guide id="3" orient="horz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43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448" y="184"/>
      </p:cViewPr>
      <p:guideLst>
        <p:guide pos="2160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E924CC71-AD79-4015-9820-654D2444DEB2}" type="datetimeFigureOut">
              <a:rPr lang="en-GB" smtClean="0"/>
              <a:pPr/>
              <a:t>08/12/2019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BDDD3A23-C718-4530-96CD-5DE2F9F2E5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10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55A3A7-1F63-7640-BD79-15CF82845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" y="25400"/>
            <a:ext cx="6846125" cy="990015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C00D324-2C6E-A04E-B3E7-52D5F2E0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6" y="6697684"/>
            <a:ext cx="6531428" cy="74814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985A4C-87BE-2A44-81E0-FED08FF040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09" y="2016825"/>
            <a:ext cx="5556665" cy="420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3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Layout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92322D-CC07-134E-9C1D-1ECD436AE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F1529F-6571-224A-8680-AD7B7EB5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51263"/>
            <a:ext cx="5915025" cy="748146"/>
          </a:xfrm>
        </p:spPr>
        <p:txBody>
          <a:bodyPr/>
          <a:lstStyle>
            <a:lvl1pPr algn="ctr">
              <a:defRPr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62F3F6B4-5D19-EF4A-9E0F-F79D7BFE00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238" y="1460665"/>
            <a:ext cx="5889625" cy="7137074"/>
          </a:xfrm>
        </p:spPr>
        <p:txBody>
          <a:bodyPr/>
          <a:lstStyle>
            <a:lvl1pPr marL="0" indent="0">
              <a:buNone/>
              <a:defRPr/>
            </a:lvl1pPr>
            <a:lvl2pPr marL="355600" indent="-344488">
              <a:tabLst/>
              <a:defRPr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47A8387-7FDE-F74F-AA76-CB9EDA5897D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01E8A6-2F3F-3341-BFA4-6F402F2CF2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579" y="83125"/>
            <a:ext cx="1412046" cy="10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7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92322D-CC07-134E-9C1D-1ECD436AE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F1529F-6571-224A-8680-AD7B7EB5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51263"/>
            <a:ext cx="5915025" cy="748146"/>
          </a:xfrm>
        </p:spPr>
        <p:txBody>
          <a:bodyPr/>
          <a:lstStyle>
            <a:lvl1pPr algn="ctr">
              <a:defRPr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62F3F6B4-5D19-EF4A-9E0F-F79D7BFE00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23210" y="1460665"/>
            <a:ext cx="3277653" cy="7137074"/>
          </a:xfrm>
        </p:spPr>
        <p:txBody>
          <a:bodyPr>
            <a:normAutofit/>
          </a:bodyPr>
          <a:lstStyle>
            <a:lvl1pPr marL="0" indent="0">
              <a:lnSpc>
                <a:spcPct val="87000"/>
              </a:lnSpc>
              <a:buNone/>
              <a:defRPr sz="2000"/>
            </a:lvl1pPr>
            <a:lvl2pPr marL="355600" indent="-344488">
              <a:lnSpc>
                <a:spcPct val="87000"/>
              </a:lnSpc>
              <a:tabLst/>
              <a:defRPr sz="20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47A8387-7FDE-F74F-AA76-CB9EDA5897D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01E8A6-2F3F-3341-BFA4-6F402F2CF2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579" y="83125"/>
            <a:ext cx="1412046" cy="10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60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pos="459" userDrawn="1">
          <p15:clr>
            <a:srgbClr val="FBAE40"/>
          </p15:clr>
        </p15:guide>
        <p15:guide id="3" orient="horz" pos="920" userDrawn="1">
          <p15:clr>
            <a:srgbClr val="FBAE40"/>
          </p15:clr>
        </p15:guide>
        <p15:guide id="4" orient="horz" pos="4821" userDrawn="1">
          <p15:clr>
            <a:srgbClr val="FBAE40"/>
          </p15:clr>
        </p15:guide>
        <p15:guide id="5" orient="horz" pos="807" userDrawn="1">
          <p15:clr>
            <a:srgbClr val="FBAE40"/>
          </p15:clr>
        </p15:guide>
        <p15:guide id="6" orient="horz" pos="53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3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92322D-CC07-134E-9C1D-1ECD436AE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F1529F-6571-224A-8680-AD7B7EB5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51263"/>
            <a:ext cx="5915025" cy="748146"/>
          </a:xfrm>
        </p:spPr>
        <p:txBody>
          <a:bodyPr/>
          <a:lstStyle>
            <a:lvl1pPr algn="ctr">
              <a:defRPr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62F3F6B4-5D19-EF4A-9E0F-F79D7BFE00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23210" y="3194463"/>
            <a:ext cx="3277653" cy="5403276"/>
          </a:xfrm>
        </p:spPr>
        <p:txBody>
          <a:bodyPr>
            <a:normAutofit/>
          </a:bodyPr>
          <a:lstStyle>
            <a:lvl1pPr marL="0" indent="0">
              <a:lnSpc>
                <a:spcPct val="87000"/>
              </a:lnSpc>
              <a:buNone/>
              <a:defRPr sz="2000"/>
            </a:lvl1pPr>
            <a:lvl2pPr marL="355600" indent="-344488">
              <a:lnSpc>
                <a:spcPct val="87000"/>
              </a:lnSpc>
              <a:tabLst/>
              <a:defRPr sz="20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47A8387-7FDE-F74F-AA76-CB9EDA5897D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22" l="0" r="99573">
                        <a14:foregroundMark x1="21368" y1="17241" x2="21368" y2="17241"/>
                        <a14:foregroundMark x1="10684" y1="26601" x2="10684" y2="26601"/>
                        <a14:foregroundMark x1="7692" y1="33990" x2="7692" y2="33990"/>
                        <a14:foregroundMark x1="5556" y1="36453" x2="5556" y2="36453"/>
                        <a14:foregroundMark x1="2137" y1="41379" x2="2137" y2="41379"/>
                        <a14:foregroundMark x1="2564" y1="56650" x2="2564" y2="56650"/>
                        <a14:foregroundMark x1="9402" y1="58621" x2="9402" y2="58621"/>
                        <a14:foregroundMark x1="13248" y1="59606" x2="13248" y2="59606"/>
                        <a14:foregroundMark x1="22222" y1="60591" x2="22222" y2="60591"/>
                        <a14:foregroundMark x1="24359" y1="61084" x2="24359" y2="61084"/>
                        <a14:foregroundMark x1="26068" y1="64039" x2="26068" y2="64039"/>
                        <a14:foregroundMark x1="25641" y1="54680" x2="25641" y2="54680"/>
                        <a14:foregroundMark x1="58974" y1="78325" x2="58974" y2="78325"/>
                        <a14:foregroundMark x1="70513" y1="77340" x2="70513" y2="77340"/>
                        <a14:foregroundMark x1="64530" y1="3448" x2="64530" y2="3448"/>
                        <a14:foregroundMark x1="51282" y1="1970" x2="51282" y2="1970"/>
                        <a14:foregroundMark x1="44017" y1="3448" x2="44017" y2="3448"/>
                        <a14:foregroundMark x1="35897" y1="9360" x2="35897" y2="9360"/>
                        <a14:foregroundMark x1="32479" y1="11330" x2="32479" y2="11330"/>
                        <a14:foregroundMark x1="29487" y1="13793" x2="29487" y2="13793"/>
                        <a14:foregroundMark x1="23932" y1="15764" x2="23932" y2="15764"/>
                        <a14:foregroundMark x1="26068" y1="14778" x2="26068" y2="14778"/>
                        <a14:foregroundMark x1="13675" y1="22660" x2="13675" y2="22660"/>
                        <a14:foregroundMark x1="8547" y1="31034" x2="8547" y2="31034"/>
                        <a14:foregroundMark x1="37607" y1="7389" x2="37607" y2="7389"/>
                        <a14:foregroundMark x1="31197" y1="12808" x2="31197" y2="12808"/>
                        <a14:foregroundMark x1="69658" y1="2956" x2="69658" y2="2956"/>
                        <a14:foregroundMark x1="80769" y1="2463" x2="80769" y2="2463"/>
                        <a14:foregroundMark x1="78205" y1="2463" x2="78205" y2="2463"/>
                        <a14:foregroundMark x1="74786" y1="2956" x2="74786" y2="2956"/>
                        <a14:foregroundMark x1="83333" y1="3941" x2="83333" y2="3941"/>
                        <a14:foregroundMark x1="47436" y1="3448" x2="47436" y2="3448"/>
                        <a14:foregroundMark x1="45726" y1="3448" x2="45726" y2="3448"/>
                        <a14:foregroundMark x1="85470" y1="7882" x2="85470" y2="7882"/>
                        <a14:foregroundMark x1="87179" y1="10345" x2="87179" y2="10345"/>
                        <a14:foregroundMark x1="87179" y1="7389" x2="87179" y2="7389"/>
                        <a14:foregroundMark x1="90171" y1="10345" x2="90171" y2="10345"/>
                        <a14:foregroundMark x1="92308" y1="13793" x2="92308" y2="13793"/>
                        <a14:foregroundMark x1="94444" y1="17241" x2="94444" y2="17241"/>
                        <a14:foregroundMark x1="96154" y1="20690" x2="96154" y2="20690"/>
                        <a14:foregroundMark x1="97009" y1="24138" x2="97009" y2="24138"/>
                        <a14:foregroundMark x1="97436" y1="28079" x2="97436" y2="28079"/>
                        <a14:foregroundMark x1="97863" y1="30542" x2="97863" y2="30542"/>
                        <a14:foregroundMark x1="96581" y1="35961" x2="96581" y2="35961"/>
                        <a14:foregroundMark x1="97009" y1="33498" x2="97009" y2="33498"/>
                        <a14:foregroundMark x1="98291" y1="33498" x2="98291" y2="33498"/>
                        <a14:foregroundMark x1="93590" y1="41379" x2="93590" y2="41379"/>
                        <a14:foregroundMark x1="96581" y1="37931" x2="96581" y2="37931"/>
                        <a14:foregroundMark x1="91880" y1="43350" x2="91880" y2="43350"/>
                        <a14:foregroundMark x1="89744" y1="45813" x2="89744" y2="45813"/>
                        <a14:foregroundMark x1="86752" y1="48768" x2="86752" y2="48768"/>
                        <a14:foregroundMark x1="83333" y1="50246" x2="83333" y2="50246"/>
                        <a14:foregroundMark x1="80342" y1="81773" x2="80342" y2="81773"/>
                        <a14:foregroundMark x1="80769" y1="83744" x2="80769" y2="83744"/>
                        <a14:foregroundMark x1="73504" y1="92118" x2="73504" y2="92118"/>
                        <a14:foregroundMark x1="69658" y1="94089" x2="69658" y2="94089"/>
                        <a14:foregroundMark x1="65812" y1="94581" x2="65812" y2="94581"/>
                        <a14:foregroundMark x1="59402" y1="96059" x2="59402" y2="96059"/>
                        <a14:foregroundMark x1="52991" y1="96552" x2="52991" y2="96552"/>
                        <a14:foregroundMark x1="56410" y1="97044" x2="56410" y2="97044"/>
                        <a14:foregroundMark x1="57692" y1="96552" x2="57692" y2="96552"/>
                        <a14:foregroundMark x1="71368" y1="94581" x2="71368" y2="94581"/>
                        <a14:foregroundMark x1="27350" y1="88670" x2="27350" y2="88670"/>
                        <a14:foregroundMark x1="28632" y1="86700" x2="28632" y2="86700"/>
                        <a14:foregroundMark x1="27778" y1="83251" x2="27778" y2="83251"/>
                        <a14:foregroundMark x1="28205" y1="90640" x2="28205" y2="90640"/>
                        <a14:foregroundMark x1="31624" y1="94089" x2="31624" y2="94089"/>
                        <a14:foregroundMark x1="30769" y1="92611" x2="30769" y2="92611"/>
                        <a14:foregroundMark x1="32906" y1="93103" x2="32906" y2="93103"/>
                        <a14:foregroundMark x1="35470" y1="94089" x2="35470" y2="94089"/>
                        <a14:foregroundMark x1="37179" y1="94089" x2="37179" y2="94089"/>
                        <a14:foregroundMark x1="39744" y1="94581" x2="39744" y2="94581"/>
                        <a14:foregroundMark x1="41453" y1="96552" x2="41453" y2="96552"/>
                        <a14:foregroundMark x1="44444" y1="96552" x2="44444" y2="96552"/>
                        <a14:foregroundMark x1="2564" y1="60591" x2="2564" y2="60591"/>
                        <a14:foregroundMark x1="855" y1="54187" x2="855" y2="54187"/>
                        <a14:foregroundMark x1="1709" y1="51232" x2="1709" y2="51232"/>
                        <a14:foregroundMark x1="5556" y1="59606" x2="5556" y2="59606"/>
                        <a14:foregroundMark x1="8974" y1="60591" x2="8974" y2="60591"/>
                        <a14:foregroundMark x1="11966" y1="60591" x2="11966" y2="60591"/>
                        <a14:foregroundMark x1="15812" y1="62562" x2="15812" y2="62562"/>
                        <a14:foregroundMark x1="16667" y1="61084" x2="16667" y2="61084"/>
                        <a14:foregroundMark x1="35897" y1="54187" x2="35897" y2="54187"/>
                        <a14:foregroundMark x1="41026" y1="54187" x2="41026" y2="54187"/>
                        <a14:foregroundMark x1="44017" y1="58128" x2="44017" y2="58128"/>
                        <a14:foregroundMark x1="34615" y1="63054" x2="34615" y2="63054"/>
                        <a14:foregroundMark x1="35470" y1="60591" x2="35470" y2="60591"/>
                        <a14:foregroundMark x1="34188" y1="69951" x2="34188" y2="69951"/>
                        <a14:foregroundMark x1="38034" y1="64039" x2="38034" y2="64039"/>
                        <a14:foregroundMark x1="42735" y1="61084" x2="42735" y2="61084"/>
                        <a14:foregroundMark x1="50427" y1="54680" x2="50427" y2="54680"/>
                        <a14:foregroundMark x1="50427" y1="58621" x2="50427" y2="58621"/>
                        <a14:foregroundMark x1="55128" y1="54680" x2="55128" y2="54680"/>
                        <a14:foregroundMark x1="49145" y1="63547" x2="49145" y2="63547"/>
                        <a14:foregroundMark x1="48718" y1="67488" x2="48718" y2="67488"/>
                        <a14:foregroundMark x1="48718" y1="72414" x2="48718" y2="72414"/>
                        <a14:foregroundMark x1="63248" y1="54187" x2="63248" y2="54187"/>
                        <a14:foregroundMark x1="66239" y1="55665" x2="66239" y2="55665"/>
                        <a14:foregroundMark x1="64957" y1="59606" x2="64957" y2="59606"/>
                        <a14:foregroundMark x1="64530" y1="62069" x2="64530" y2="62069"/>
                        <a14:foregroundMark x1="64103" y1="65025" x2="64103" y2="65025"/>
                        <a14:foregroundMark x1="63248" y1="70443" x2="63248" y2="70443"/>
                        <a14:foregroundMark x1="41880" y1="83251" x2="41880" y2="83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0" y="110121"/>
            <a:ext cx="969545" cy="8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01E8A6-2F3F-3341-BFA4-6F402F2CF2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579" y="83125"/>
            <a:ext cx="1412046" cy="106877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FAF8DD-55FF-9447-A35C-21DA02B84D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6672" y="2636324"/>
            <a:ext cx="5924128" cy="463138"/>
          </a:xfrm>
        </p:spPr>
        <p:txBody>
          <a:bodyPr>
            <a:normAutofit/>
          </a:bodyPr>
          <a:lstStyle>
            <a:lvl1pPr marL="0" indent="0" algn="ctr">
              <a:lnSpc>
                <a:spcPct val="87000"/>
              </a:lnSpc>
              <a:buNone/>
              <a:defRPr sz="2000"/>
            </a:lvl1pPr>
            <a:lvl2pPr marL="355600" indent="-344488">
              <a:tabLst/>
              <a:defRPr sz="2000"/>
            </a:lvl2pPr>
          </a:lstStyle>
          <a:p>
            <a:pPr lvl="0"/>
            <a:r>
              <a:rPr lang="cy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785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pos="45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2515"/>
            <a:ext cx="5915025" cy="748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y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531917"/>
            <a:ext cx="5915025" cy="739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noProof="0"/>
              <a:t>Edit Master text styles</a:t>
            </a:r>
          </a:p>
          <a:p>
            <a:pPr lvl="1"/>
            <a:r>
              <a:rPr lang="cy-GB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29130CF6-D99D-41EF-82E8-40EABDED8BCD}" type="datetimeFigureOut">
              <a:rPr lang="en-GB" smtClean="0"/>
              <a:pPr/>
              <a:t>08/12/2019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46392F0D-9B95-46FE-847A-D8285F20D7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41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E85803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D512-606B-1A4E-A225-67D965394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Cam 9: Gwneud cynnyrch bwyd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56230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A995A9-4A10-A948-A853-DC33E410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Plicio’n ddiogel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54A825-5824-A543-8AF2-0E5BC01171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7578" y="1287981"/>
            <a:ext cx="3684672" cy="5638599"/>
          </a:xfrm>
        </p:spPr>
        <p:txBody>
          <a:bodyPr/>
          <a:lstStyle/>
          <a:p>
            <a:r>
              <a:rPr lang="cy-GB" dirty="0"/>
              <a:t>Daliwch y llysieuyn gyda’ch bysedd yn gafael ar y brig. Sicrhewch fod gennych afael gadarn a bod gwaelod y llysieuyn yn gadarn ar y bwrdd torri.</a:t>
            </a:r>
            <a:endParaRPr lang="en-GB" dirty="0"/>
          </a:p>
          <a:p>
            <a:pPr>
              <a:spcBef>
                <a:spcPts val="2000"/>
              </a:spcBef>
            </a:pPr>
            <a:r>
              <a:rPr lang="cy-GB" dirty="0"/>
              <a:t>Sicrhewch fod gennych afael gadarn ar y pliciwr a’ch bod yn dechrau hanner ffordd i lawr y llysieuyn.</a:t>
            </a:r>
            <a:endParaRPr lang="en-GB" dirty="0"/>
          </a:p>
          <a:p>
            <a:pPr>
              <a:spcBef>
                <a:spcPts val="3400"/>
              </a:spcBef>
            </a:pPr>
            <a:r>
              <a:rPr lang="cy-GB" dirty="0"/>
              <a:t>Peidiwch â phwyso’n rhy galed a phliciwch y foronen yn ysgafn i ffwrdd o’ch bysedd a’ch corff.</a:t>
            </a:r>
            <a:endParaRPr lang="en-GB" dirty="0"/>
          </a:p>
          <a:p>
            <a:pPr>
              <a:spcBef>
                <a:spcPts val="5800"/>
              </a:spcBef>
            </a:pPr>
            <a:r>
              <a:rPr lang="cy-GB" dirty="0"/>
              <a:t>Wrth i chi blicio, dylech gylchdroi’r foronen yn eich bysedd a chadw’r pliciwr i symud.</a:t>
            </a:r>
            <a:endParaRPr lang="en-GB" dirty="0"/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7436278F-6881-3D4E-AC50-67FB76B59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728" y="1281113"/>
            <a:ext cx="2046540" cy="13643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9">
            <a:extLst>
              <a:ext uri="{FF2B5EF4-FFF2-40B4-BE49-F238E27FC236}">
                <a16:creationId xmlns:a16="http://schemas.microsoft.com/office/drawing/2014/main" id="{E5E363E2-81A7-AA41-B169-EDC106807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728" y="2848374"/>
            <a:ext cx="2032999" cy="13553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25">
            <a:extLst>
              <a:ext uri="{FF2B5EF4-FFF2-40B4-BE49-F238E27FC236}">
                <a16:creationId xmlns:a16="http://schemas.microsoft.com/office/drawing/2014/main" id="{DE30FC7B-1F5A-0F40-9E93-EC7E6A197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728" y="5965448"/>
            <a:ext cx="2032999" cy="13553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6">
            <a:extLst>
              <a:ext uri="{FF2B5EF4-FFF2-40B4-BE49-F238E27FC236}">
                <a16:creationId xmlns:a16="http://schemas.microsoft.com/office/drawing/2014/main" id="{AA4BE9B7-0C01-8A4F-8328-A2763A50C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728" y="4406608"/>
            <a:ext cx="2033907" cy="13559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7E83A82-9732-E548-B93F-833FCBCCDE1B}"/>
              </a:ext>
            </a:extLst>
          </p:cNvPr>
          <p:cNvSpPr txBox="1">
            <a:spLocks/>
          </p:cNvSpPr>
          <p:nvPr/>
        </p:nvSpPr>
        <p:spPr>
          <a:xfrm>
            <a:off x="934435" y="7378502"/>
            <a:ext cx="4974876" cy="1193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344488" algn="l" defTabSz="6858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7000"/>
              </a:lnSpc>
            </a:pPr>
            <a:r>
              <a:rPr lang="cy-GB" dirty="0"/>
              <a:t>Os ydych chi’n plicio llysieuyn crwn fel taten, gwnewch yn siŵr bod gennych afael gadarnach ar y daten, ond dilynwch yr un rheol: pliciwch i ffwrdd o’ch corff. </a:t>
            </a:r>
          </a:p>
        </p:txBody>
      </p:sp>
    </p:spTree>
    <p:extLst>
      <p:ext uri="{BB962C8B-B14F-4D97-AF65-F5344CB8AC3E}">
        <p14:creationId xmlns:p14="http://schemas.microsoft.com/office/powerpoint/2010/main" val="232841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A995A9-4A10-A948-A853-DC33E410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Torri nionod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54A825-5824-A543-8AF2-0E5BC01171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7578" y="1287981"/>
            <a:ext cx="3673242" cy="7298328"/>
          </a:xfrm>
        </p:spPr>
        <p:txBody>
          <a:bodyPr/>
          <a:lstStyle/>
          <a:p>
            <a:r>
              <a:rPr lang="cy-GB" dirty="0"/>
              <a:t>Gan ddefnyddio gafael crafanc, torrwch yr ochr sydd yn edrych fel ‘cynffon’ oddi ar y nionyn / sialot. Peidiwch â thorri’r gwreiddyn i ffwrdd neu ni fydd y nionyn yn dal ei siâp.</a:t>
            </a:r>
            <a:endParaRPr lang="en-GB" dirty="0"/>
          </a:p>
          <a:p>
            <a:pPr>
              <a:spcBef>
                <a:spcPts val="2000"/>
              </a:spcBef>
            </a:pPr>
            <a:r>
              <a:rPr lang="cy-GB" dirty="0"/>
              <a:t>Yna, gan bysedd, tynnwch hddefnyddio’r dull pont, torrwch y winwnsyn yn ei hanner.</a:t>
            </a:r>
          </a:p>
          <a:p>
            <a:pPr>
              <a:spcBef>
                <a:spcPts val="4000"/>
              </a:spcBef>
            </a:pPr>
            <a:r>
              <a:rPr lang="cy-GB" dirty="0"/>
              <a:t>Gan ddefnyddio’ch aen allanol y croen ac 1 haen o nionyn.</a:t>
            </a:r>
            <a:endParaRPr lang="en-GB" dirty="0"/>
          </a:p>
          <a:p>
            <a:pPr>
              <a:spcBef>
                <a:spcPts val="5500"/>
              </a:spcBef>
            </a:pPr>
            <a:r>
              <a:rPr lang="cy-GB" dirty="0"/>
              <a:t>Gan ddefnyddio blaen eich cyllell, torrwch dafelli i’r nionyn. Peidiwch â thorri’r holl ffordd drwodd. Sicrhewch eich bod yn torri tuag at y gwreiddyn.</a:t>
            </a:r>
            <a:endParaRPr lang="en-GB" dirty="0"/>
          </a:p>
          <a:p>
            <a:pPr>
              <a:spcBef>
                <a:spcPts val="1600"/>
              </a:spcBef>
            </a:pPr>
            <a:r>
              <a:rPr lang="cy-GB" dirty="0"/>
              <a:t>Sicrhewch fod gennych afael gadarn ar y nionyn. Trowch </a:t>
            </a:r>
            <a:br>
              <a:rPr lang="cy-GB" dirty="0"/>
            </a:br>
            <a:r>
              <a:rPr lang="cy-GB" dirty="0"/>
              <a:t>y nionyn i’r gwrthwyneb i’r </a:t>
            </a:r>
            <a:br>
              <a:rPr lang="cy-GB" dirty="0"/>
            </a:br>
            <a:r>
              <a:rPr lang="cy-GB" dirty="0"/>
              <a:t>tafelli rydych wedi’u sleisio </a:t>
            </a:r>
            <a:br>
              <a:rPr lang="cy-GB" dirty="0"/>
            </a:br>
            <a:r>
              <a:rPr lang="cy-GB" dirty="0"/>
              <a:t>a’i dorri’n ddarnau bach.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A0DF119B-D445-C14E-89FB-CEBD58345C5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663" y="7221358"/>
            <a:ext cx="2052000" cy="13553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FAD19585-93AA-5A45-B1ED-57F26E2F0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09" y="1300720"/>
            <a:ext cx="2033908" cy="13433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11BDFE93-3829-7941-831B-7AC3E4602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663" y="2770652"/>
            <a:ext cx="2052000" cy="13553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25">
            <a:extLst>
              <a:ext uri="{FF2B5EF4-FFF2-40B4-BE49-F238E27FC236}">
                <a16:creationId xmlns:a16="http://schemas.microsoft.com/office/drawing/2014/main" id="{DE832B51-A3B5-CE47-B765-034670B4956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663" y="5733581"/>
            <a:ext cx="2051999" cy="13637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26">
            <a:extLst>
              <a:ext uri="{FF2B5EF4-FFF2-40B4-BE49-F238E27FC236}">
                <a16:creationId xmlns:a16="http://schemas.microsoft.com/office/drawing/2014/main" id="{682A31CA-692A-FB40-A9C4-74A458C84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09" y="4260196"/>
            <a:ext cx="2033908" cy="13433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598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A995A9-4A10-A948-A853-DC33E410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Torri madarch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54A825-5824-A543-8AF2-0E5BC01171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7578" y="1287981"/>
            <a:ext cx="3673242" cy="7298328"/>
          </a:xfrm>
        </p:spPr>
        <p:txBody>
          <a:bodyPr/>
          <a:lstStyle/>
          <a:p>
            <a:r>
              <a:rPr lang="cy-GB" dirty="0"/>
              <a:t>Daliwch y madarch yn gadarn ar bob ochr fel nad yw’r madarch yn symud, gan ddefnyddio’r dull pont.</a:t>
            </a:r>
            <a:endParaRPr lang="en-GB" dirty="0"/>
          </a:p>
          <a:p>
            <a:pPr>
              <a:spcBef>
                <a:spcPts val="3000"/>
              </a:spcBef>
            </a:pPr>
            <a:r>
              <a:rPr lang="cy-GB" dirty="0"/>
              <a:t>Gan ddal eich cyllell yn ofalus, sleisiwch y madarch yn ei hanner gan sicrhau fod y llafn yn syth.</a:t>
            </a:r>
            <a:endParaRPr lang="en-GB" dirty="0"/>
          </a:p>
          <a:p>
            <a:pPr>
              <a:spcBef>
                <a:spcPts val="5000"/>
              </a:spcBef>
            </a:pPr>
            <a:r>
              <a:rPr lang="cy-GB" dirty="0"/>
              <a:t>Cymerwch un o’r haneri madarch. Sicrhewch fod gennych afael gadarn ar y madarch gan ddefnyddio’r dull crafanc.</a:t>
            </a:r>
            <a:endParaRPr lang="en-GB" dirty="0"/>
          </a:p>
          <a:p>
            <a:pPr>
              <a:spcBef>
                <a:spcPts val="3600"/>
              </a:spcBef>
            </a:pPr>
            <a:r>
              <a:rPr lang="cy-GB" dirty="0"/>
              <a:t>Gyda gofal, sleisiwch y madarch mor denau ag y gallwch. Cofiwch gadw’ch bysedd yn syth.</a:t>
            </a:r>
            <a:endParaRPr lang="en-GB" dirty="0"/>
          </a:p>
          <a:p>
            <a:pPr>
              <a:spcBef>
                <a:spcPts val="5000"/>
              </a:spcBef>
            </a:pPr>
            <a:r>
              <a:rPr lang="cy-GB" dirty="0"/>
              <a:t>Cofiwch ddefnyddio hyd </a:t>
            </a:r>
            <a:br>
              <a:rPr lang="cy-GB" dirty="0"/>
            </a:br>
            <a:r>
              <a:rPr lang="cy-GB" dirty="0"/>
              <a:t>llawn y gyllell wrth dorri. Peidiwch â phwyso ar y </a:t>
            </a:r>
            <a:br>
              <a:rPr lang="cy-GB" dirty="0"/>
            </a:br>
            <a:r>
              <a:rPr lang="cy-GB" dirty="0"/>
              <a:t>madarch, gadewch i’r </a:t>
            </a:r>
            <a:br>
              <a:rPr lang="cy-GB" dirty="0"/>
            </a:br>
            <a:r>
              <a:rPr lang="cy-GB" dirty="0"/>
              <a:t>gyllell wneud y gwaith.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A0DF119B-D445-C14E-89FB-CEBD58345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663" y="7217149"/>
            <a:ext cx="2051999" cy="13637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FAD19585-93AA-5A45-B1ED-57F26E2F0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09" y="1290231"/>
            <a:ext cx="2033908" cy="13643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11BDFE93-3829-7941-831B-7AC3E4602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850" y="2766443"/>
            <a:ext cx="2045626" cy="13637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25">
            <a:extLst>
              <a:ext uri="{FF2B5EF4-FFF2-40B4-BE49-F238E27FC236}">
                <a16:creationId xmlns:a16="http://schemas.microsoft.com/office/drawing/2014/main" id="{DE832B51-A3B5-CE47-B765-034670B49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163" y="5733581"/>
            <a:ext cx="2032999" cy="13637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26">
            <a:extLst>
              <a:ext uri="{FF2B5EF4-FFF2-40B4-BE49-F238E27FC236}">
                <a16:creationId xmlns:a16="http://schemas.microsoft.com/office/drawing/2014/main" id="{682A31CA-692A-FB40-A9C4-74A458C84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09" y="4249707"/>
            <a:ext cx="2033908" cy="136436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4124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30B99-2FDD-F544-8BDD-C6BF1CD8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C41BB-1F7C-8C4D-AE9D-3531253A91D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 algn="ctr">
              <a:spcBef>
                <a:spcPts val="12000"/>
              </a:spcBef>
            </a:pPr>
            <a:r>
              <a:rPr lang="cy-GB" dirty="0"/>
              <a:t>Cynhyrchu cynnyrch bwyd</a:t>
            </a:r>
            <a:endParaRPr lang="en-GB" dirty="0"/>
          </a:p>
          <a:p>
            <a:pPr algn="ctr">
              <a:spcBef>
                <a:spcPts val="6000"/>
              </a:spcBef>
            </a:pPr>
            <a:r>
              <a:rPr lang="cy-GB" b="1" i="1" dirty="0">
                <a:solidFill>
                  <a:srgbClr val="E85803"/>
                </a:solidFill>
              </a:rPr>
              <a:t>Gadewch i ni baratoi i goginio!</a:t>
            </a:r>
            <a:endParaRPr lang="en-GB" b="1" i="1" dirty="0">
              <a:solidFill>
                <a:srgbClr val="E85803"/>
              </a:solidFill>
            </a:endParaRPr>
          </a:p>
          <a:p>
            <a:pPr algn="ctr">
              <a:spcBef>
                <a:spcPts val="20000"/>
              </a:spcBef>
            </a:pPr>
            <a:r>
              <a:rPr lang="cy-GB" b="1" dirty="0"/>
              <a:t>Golchwch eich dwylo</a:t>
            </a:r>
            <a:endParaRPr lang="en-GB" b="1" dirty="0"/>
          </a:p>
          <a:p>
            <a:pPr algn="ctr">
              <a:spcBef>
                <a:spcPts val="18000"/>
              </a:spcBef>
            </a:pPr>
            <a:r>
              <a:rPr lang="cy-GB" b="1" dirty="0"/>
              <a:t>Clymwch wallt hir</a:t>
            </a:r>
            <a:r>
              <a:rPr lang="en-GB" b="1" dirty="0"/>
              <a:t> </a:t>
            </a:r>
            <a:endParaRPr lang="cy-GB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AF7B731-21CE-594E-A974-99A62093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9040" y="3132038"/>
            <a:ext cx="3384376" cy="2256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1F82639-BDE6-424F-A30F-7132F8ED5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8336" y="5694709"/>
            <a:ext cx="2585785" cy="25089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29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715BB-CBAD-A64C-95E9-1528138D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Diogelwch cyllyll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2D505-0EBC-E348-9AEC-A9E6B8BE6B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y-GB" dirty="0"/>
              <a:t>I dynnu’r gorchudd o’r gyllell, pinsiwch ddiwedd y ddolen a blaen y gyllell a wynebwch y gyllell oddi wrthych.</a:t>
            </a:r>
            <a:endParaRPr lang="en-GB" dirty="0"/>
          </a:p>
          <a:p>
            <a:pPr>
              <a:spcBef>
                <a:spcPts val="4000"/>
              </a:spcBef>
            </a:pPr>
            <a:r>
              <a:rPr lang="cy-GB" dirty="0"/>
              <a:t>Yn ysgafn, tynnwch y clawr i ffwrdd o’r gyllell.</a:t>
            </a:r>
            <a:endParaRPr lang="en-GB" dirty="0"/>
          </a:p>
          <a:p>
            <a:pPr>
              <a:spcBef>
                <a:spcPts val="8400"/>
              </a:spcBef>
            </a:pPr>
            <a:r>
              <a:rPr lang="cy-GB" dirty="0"/>
              <a:t>Gwnewch yn siŵr nad ydych chi’n siglo’ch breichiau nac yn peryglu eraill.</a:t>
            </a:r>
            <a:endParaRPr lang="en-GB" dirty="0"/>
          </a:p>
          <a:p>
            <a:pPr>
              <a:spcBef>
                <a:spcPts val="6000"/>
              </a:spcBef>
            </a:pPr>
            <a:r>
              <a:rPr lang="cy-GB" dirty="0"/>
              <a:t>Mae’ch cyllell bellach yn “weithredol”. Gwnewch yn siŵr eich bod chi’n cadw’ch cyllell yn y parth diogelwch (eich bwrdd torri) ac os </a:t>
            </a:r>
            <a:br>
              <a:rPr lang="cy-GB" dirty="0"/>
            </a:br>
            <a:r>
              <a:rPr lang="cy-GB" dirty="0"/>
              <a:t>yw’n symud i ffwrdd o’ch bwrdd torri, rydych chi’n peryglu’ch hun ac eraill.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BEA4E455-F955-FE45-ADC9-C134889C81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98" y="1460500"/>
            <a:ext cx="2052000" cy="13643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096E84FE-CB42-4242-85AD-4FCB2DE9F4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98" y="3069990"/>
            <a:ext cx="2052000" cy="13643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00300485-2AD4-EC49-A6EE-A19D634458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98" y="4679481"/>
            <a:ext cx="2052000" cy="13643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CB3B5230-F4CE-4A4B-A3A9-28EAEA2D52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98" y="6288972"/>
            <a:ext cx="2052000" cy="136436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4463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5CB1C-7DE2-F24D-9CFE-E9C8D5C6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Dull pont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2677C-0DBB-E846-B712-6CD4A86565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y-GB" dirty="0"/>
              <a:t>Agorwch eich llaw. Mae angen i’ch bysedd i gyd fod gyda’ch bawd yr ochr arall.</a:t>
            </a:r>
            <a:endParaRPr lang="en-GB" dirty="0"/>
          </a:p>
          <a:p>
            <a:pPr>
              <a:spcBef>
                <a:spcPts val="6500"/>
              </a:spcBef>
            </a:pPr>
            <a:r>
              <a:rPr lang="cy-GB" dirty="0"/>
              <a:t>Gafaelwch bob ochr i’r bwyd, gan sicrhau fod gennych afael gadarn.</a:t>
            </a:r>
            <a:endParaRPr lang="en-GB" dirty="0"/>
          </a:p>
          <a:p>
            <a:pPr>
              <a:spcBef>
                <a:spcPts val="6500"/>
              </a:spcBef>
            </a:pPr>
            <a:r>
              <a:rPr lang="cy-GB" dirty="0"/>
              <a:t>Rhowch y gyllell trwy ganol eich “pont” i gwblhau’r toriad.</a:t>
            </a:r>
            <a:r>
              <a:rPr lang="en-GB" dirty="0"/>
              <a:t> </a:t>
            </a:r>
            <a:endParaRPr lang="cy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809CF-0446-0049-839B-A6FCAA9D468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y-GB" dirty="0"/>
              <a:t>Sicrhewch fod gennych afael gadarn ar y gyllell.</a:t>
            </a:r>
            <a:endParaRPr lang="en-GB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FEEDD904-CA1D-6F41-B069-7F2F0D55E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84" b="-3984"/>
          <a:stretch/>
        </p:blipFill>
        <p:spPr>
          <a:xfrm>
            <a:off x="763925" y="3246445"/>
            <a:ext cx="2052000" cy="1477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DC899020-C75F-8B44-9F5F-E8A8CAD6C1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032" b="-2032"/>
          <a:stretch/>
        </p:blipFill>
        <p:spPr>
          <a:xfrm>
            <a:off x="763925" y="4927281"/>
            <a:ext cx="2052000" cy="14236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9">
            <a:extLst>
              <a:ext uri="{FF2B5EF4-FFF2-40B4-BE49-F238E27FC236}">
                <a16:creationId xmlns:a16="http://schemas.microsoft.com/office/drawing/2014/main" id="{CC3DF234-9F65-124F-83BB-B7EC510EF2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25" y="6554719"/>
            <a:ext cx="2052000" cy="13643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4922E418-074E-814F-AD88-42D7973795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25" y="1174014"/>
            <a:ext cx="2052000" cy="13643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4">
            <a:extLst>
              <a:ext uri="{FF2B5EF4-FFF2-40B4-BE49-F238E27FC236}">
                <a16:creationId xmlns:a16="http://schemas.microsoft.com/office/drawing/2014/main" id="{17ED9ADC-23A1-624C-904D-DBCF8ABED35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243" y="1174014"/>
            <a:ext cx="2052000" cy="136435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2964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5CB1C-7DE2-F24D-9CFE-E9C8D5C6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Dull crafanc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2677C-0DBB-E846-B712-6CD4A86565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y-GB" dirty="0"/>
              <a:t>Daliwch eich llaw allan ac esgus eich bod yn “rhuo” ar rywun â’ch llaw.</a:t>
            </a:r>
            <a:endParaRPr lang="en-GB" dirty="0"/>
          </a:p>
          <a:p>
            <a:pPr>
              <a:spcBef>
                <a:spcPts val="6500"/>
              </a:spcBef>
            </a:pPr>
            <a:r>
              <a:rPr lang="cy-GB" dirty="0"/>
              <a:t>Sicrhewch fod eich bysedd yn syth a bod eich bawd y tu ôl i’ch bysedd. Daliwch eich gafael yn dynn gyda blaenau eich bysedd.</a:t>
            </a:r>
            <a:endParaRPr lang="en-GB" dirty="0"/>
          </a:p>
          <a:p>
            <a:pPr>
              <a:spcBef>
                <a:spcPts val="2500"/>
              </a:spcBef>
            </a:pPr>
            <a:r>
              <a:rPr lang="cy-GB" dirty="0"/>
              <a:t>Sleisiwch gan ddefnyddio </a:t>
            </a:r>
            <a:br>
              <a:rPr lang="cy-GB" dirty="0"/>
            </a:br>
            <a:r>
              <a:rPr lang="cy-GB" dirty="0"/>
              <a:t>hyd llawn y gyllell. </a:t>
            </a:r>
            <a:br>
              <a:rPr lang="cy-GB" dirty="0"/>
            </a:br>
            <a:r>
              <a:rPr lang="cy-GB" dirty="0"/>
              <a:t>Cofiwch gadw’r bysedd </a:t>
            </a:r>
            <a:br>
              <a:rPr lang="cy-GB" dirty="0"/>
            </a:br>
            <a:r>
              <a:rPr lang="cy-GB" dirty="0"/>
              <a:t>hynny’n syth.</a:t>
            </a:r>
            <a:r>
              <a:rPr lang="en-GB" dirty="0"/>
              <a:t> </a:t>
            </a:r>
            <a:endParaRPr lang="cy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809CF-0446-0049-839B-A6FCAA9D468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y-GB" dirty="0"/>
              <a:t>Sicrhewch fod gennych afael gadarn ar y gyllell.</a:t>
            </a:r>
            <a:endParaRPr lang="en-GB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FEEDD904-CA1D-6F41-B069-7F2F0D55E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925" y="3269278"/>
            <a:ext cx="2052000" cy="14313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DC899020-C75F-8B44-9F5F-E8A8CAD6C1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925" y="4955082"/>
            <a:ext cx="2052000" cy="136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9">
            <a:extLst>
              <a:ext uri="{FF2B5EF4-FFF2-40B4-BE49-F238E27FC236}">
                <a16:creationId xmlns:a16="http://schemas.microsoft.com/office/drawing/2014/main" id="{CC3DF234-9F65-124F-83BB-B7EC510EF29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925" y="6559230"/>
            <a:ext cx="2052000" cy="13553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4922E418-074E-814F-AD88-42D797379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925" y="1178527"/>
            <a:ext cx="2052000" cy="13553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24">
            <a:extLst>
              <a:ext uri="{FF2B5EF4-FFF2-40B4-BE49-F238E27FC236}">
                <a16:creationId xmlns:a16="http://schemas.microsoft.com/office/drawing/2014/main" id="{17ED9ADC-23A1-624C-904D-DBCF8ABED3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243" y="1174014"/>
            <a:ext cx="2052000" cy="136435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9731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A995A9-4A10-A948-A853-DC33E410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Plicio ffrwythau (1)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54A825-5824-A543-8AF2-0E5BC01171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7578" y="1299411"/>
            <a:ext cx="3673242" cy="7298328"/>
          </a:xfrm>
        </p:spPr>
        <p:txBody>
          <a:bodyPr/>
          <a:lstStyle/>
          <a:p>
            <a:pPr>
              <a:lnSpc>
                <a:spcPct val="87000"/>
              </a:lnSpc>
            </a:pPr>
            <a:r>
              <a:rPr lang="cy-GB" dirty="0"/>
              <a:t>Rhowch y ffrwythau ar ei ochr a thorri’r top a’r gwaelod i ffwrdd gan ddefnyddio’r dull crafanc.</a:t>
            </a:r>
            <a:endParaRPr lang="en-GB" dirty="0"/>
          </a:p>
          <a:p>
            <a:pPr>
              <a:lnSpc>
                <a:spcPct val="87000"/>
              </a:lnSpc>
              <a:spcBef>
                <a:spcPts val="4600"/>
              </a:spcBef>
            </a:pPr>
            <a:r>
              <a:rPr lang="cy-GB" dirty="0"/>
              <a:t>Rhowch y ffrwythau ar wyneb gwastad, fel nad yw’r ffrwythau’n symud.</a:t>
            </a:r>
            <a:endParaRPr lang="en-GB" dirty="0"/>
          </a:p>
          <a:p>
            <a:pPr>
              <a:lnSpc>
                <a:spcPct val="87000"/>
              </a:lnSpc>
              <a:spcBef>
                <a:spcPts val="5400"/>
              </a:spcBef>
            </a:pPr>
            <a:r>
              <a:rPr lang="cy-GB" dirty="0"/>
              <a:t>Gan ddefnyddio blaen a chanol eich cyllell, sleisiwch y croen oddi ar y ffrwythau mewn symudiad crwm.</a:t>
            </a:r>
            <a:endParaRPr lang="en-GB" dirty="0"/>
          </a:p>
          <a:p>
            <a:pPr>
              <a:lnSpc>
                <a:spcPct val="87000"/>
              </a:lnSpc>
              <a:spcBef>
                <a:spcPts val="3600"/>
              </a:spcBef>
            </a:pPr>
            <a:r>
              <a:rPr lang="cy-GB" dirty="0"/>
              <a:t>Ar ôl i chi gael gwared ar y stribed cyntaf o groen, bydd yn haws gwneud y gweddill. Gwnewch yn siŵr eich bod chi’n dilyn y croen o amgylch y ffrwythau.</a:t>
            </a:r>
            <a:endParaRPr lang="en-GB" dirty="0"/>
          </a:p>
          <a:p>
            <a:pPr>
              <a:lnSpc>
                <a:spcPct val="87000"/>
              </a:lnSpc>
              <a:spcBef>
                <a:spcPts val="1200"/>
              </a:spcBef>
            </a:pPr>
            <a:r>
              <a:rPr lang="cy-GB" dirty="0"/>
              <a:t>Dyma ffrwyth ciwi, wedi’i </a:t>
            </a:r>
            <a:br>
              <a:rPr lang="cy-GB" dirty="0"/>
            </a:br>
            <a:r>
              <a:rPr lang="cy-GB" dirty="0"/>
              <a:t>blicio ac yn barod ar gyfer y </a:t>
            </a:r>
            <a:br>
              <a:rPr lang="cy-GB" dirty="0"/>
            </a:br>
            <a:r>
              <a:rPr lang="cy-GB" dirty="0"/>
              <a:t>cam nesaf. Gellir ei dorri’n </a:t>
            </a:r>
            <a:br>
              <a:rPr lang="cy-GB" dirty="0"/>
            </a:br>
            <a:r>
              <a:rPr lang="cy-GB" dirty="0"/>
              <a:t>fân neu ei fwynhau </a:t>
            </a:r>
            <a:br>
              <a:rPr lang="cy-GB" dirty="0"/>
            </a:br>
            <a:r>
              <a:rPr lang="cy-GB" dirty="0"/>
              <a:t>fel y mae.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A0DF119B-D445-C14E-89FB-CEBD58345C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3" y="7216844"/>
            <a:ext cx="2052000" cy="13643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FAD19585-93AA-5A45-B1ED-57F26E2F03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3" y="1290231"/>
            <a:ext cx="2052000" cy="13643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11BDFE93-3829-7941-831B-7AC3E46024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3" y="2766138"/>
            <a:ext cx="2052000" cy="13643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25">
            <a:extLst>
              <a:ext uri="{FF2B5EF4-FFF2-40B4-BE49-F238E27FC236}">
                <a16:creationId xmlns:a16="http://schemas.microsoft.com/office/drawing/2014/main" id="{DE832B51-A3B5-CE47-B765-034670B495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3" y="5733276"/>
            <a:ext cx="2052000" cy="13643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26">
            <a:extLst>
              <a:ext uri="{FF2B5EF4-FFF2-40B4-BE49-F238E27FC236}">
                <a16:creationId xmlns:a16="http://schemas.microsoft.com/office/drawing/2014/main" id="{682A31CA-692A-FB40-A9C4-74A458C84B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3" y="4249707"/>
            <a:ext cx="2052000" cy="13643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0" name="Circular Arrow 2">
            <a:extLst>
              <a:ext uri="{FF2B5EF4-FFF2-40B4-BE49-F238E27FC236}">
                <a16:creationId xmlns:a16="http://schemas.microsoft.com/office/drawing/2014/main" id="{07448D9A-CB82-8B4E-A6A6-D7EA7817911C}"/>
              </a:ext>
            </a:extLst>
          </p:cNvPr>
          <p:cNvSpPr/>
          <p:nvPr/>
        </p:nvSpPr>
        <p:spPr>
          <a:xfrm rot="5400013">
            <a:off x="1932253" y="5102105"/>
            <a:ext cx="943823" cy="6456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33211"/>
              <a:gd name="f7" fmla="val 501547"/>
              <a:gd name="f8" fmla="+- 0 0 9886958"/>
              <a:gd name="f9" fmla="val 55624"/>
              <a:gd name="f10" fmla="val 250774"/>
              <a:gd name="f11" fmla="val 310981"/>
              <a:gd name="f12" fmla="val 195149"/>
              <a:gd name="f13" fmla="val 9955893"/>
              <a:gd name="f14" fmla="val 709165"/>
              <a:gd name="f15" fmla="val 182554"/>
              <a:gd name="f16" fmla="val 668175"/>
              <a:gd name="f17" fmla="val 274079"/>
              <a:gd name="f18" fmla="val 584151"/>
              <a:gd name="f19" fmla="val 172893"/>
              <a:gd name="f20" fmla="val 637698"/>
              <a:gd name="f21" fmla="val 177031"/>
              <a:gd name="f22" fmla="val 296843"/>
              <a:gd name="f23" fmla="val 181011"/>
              <a:gd name="f24" fmla="val 20686958"/>
              <a:gd name="f25" fmla="+- 0 0 -180"/>
              <a:gd name="f26" fmla="+- 0 0 -454"/>
              <a:gd name="f27" fmla="+- 0 0 -544"/>
              <a:gd name="f28" fmla="+- 0 0 -634"/>
              <a:gd name="f29" fmla="*/ f3 1 733211"/>
              <a:gd name="f30" fmla="*/ f4 1 501547"/>
              <a:gd name="f31" fmla="+- f7 0 f5"/>
              <a:gd name="f32" fmla="+- f6 0 f5"/>
              <a:gd name="f33" fmla="*/ f25 f0 1"/>
              <a:gd name="f34" fmla="*/ f26 f0 1"/>
              <a:gd name="f35" fmla="*/ f27 f0 1"/>
              <a:gd name="f36" fmla="*/ f28 f0 1"/>
              <a:gd name="f37" fmla="*/ f32 1 733211"/>
              <a:gd name="f38" fmla="*/ f31 1 501547"/>
              <a:gd name="f39" fmla="*/ f33 1 f2"/>
              <a:gd name="f40" fmla="*/ f34 1 f2"/>
              <a:gd name="f41" fmla="*/ f35 1 f2"/>
              <a:gd name="f42" fmla="*/ f36 1 f2"/>
              <a:gd name="f43" fmla="*/ 62693 1 f37"/>
              <a:gd name="f44" fmla="*/ 250774 1 f38"/>
              <a:gd name="f45" fmla="*/ 709165 1 f37"/>
              <a:gd name="f46" fmla="*/ 182554 1 f38"/>
              <a:gd name="f47" fmla="*/ 668175 1 f37"/>
              <a:gd name="f48" fmla="*/ 274079 1 f38"/>
              <a:gd name="f49" fmla="*/ 584151 1 f37"/>
              <a:gd name="f50" fmla="*/ 172893 1 f38"/>
              <a:gd name="f51" fmla="*/ 146708 1 f37"/>
              <a:gd name="f52" fmla="*/ 586503 1 f37"/>
              <a:gd name="f53" fmla="*/ 112782 1 f38"/>
              <a:gd name="f54" fmla="*/ 388765 1 f38"/>
              <a:gd name="f55" fmla="+- f39 0 f1"/>
              <a:gd name="f56" fmla="+- f40 0 f1"/>
              <a:gd name="f57" fmla="+- f41 0 f1"/>
              <a:gd name="f58" fmla="+- f42 0 f1"/>
              <a:gd name="f59" fmla="*/ f51 f29 1"/>
              <a:gd name="f60" fmla="*/ f52 f29 1"/>
              <a:gd name="f61" fmla="*/ f54 f30 1"/>
              <a:gd name="f62" fmla="*/ f53 f30 1"/>
              <a:gd name="f63" fmla="*/ f43 f29 1"/>
              <a:gd name="f64" fmla="*/ f44 f30 1"/>
              <a:gd name="f65" fmla="*/ f45 f29 1"/>
              <a:gd name="f66" fmla="*/ f46 f30 1"/>
              <a:gd name="f67" fmla="*/ f47 f29 1"/>
              <a:gd name="f68" fmla="*/ f48 f30 1"/>
              <a:gd name="f69" fmla="*/ f49 f29 1"/>
              <a:gd name="f70" fmla="*/ f50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5">
                <a:pos x="f63" y="f64"/>
              </a:cxn>
              <a:cxn ang="f56">
                <a:pos x="f65" y="f66"/>
              </a:cxn>
              <a:cxn ang="f57">
                <a:pos x="f67" y="f68"/>
              </a:cxn>
              <a:cxn ang="f58">
                <a:pos x="f69" y="f70"/>
              </a:cxn>
            </a:cxnLst>
            <a:rect l="f59" t="f62" r="f60" b="f61"/>
            <a:pathLst>
              <a:path w="733211" h="501547">
                <a:moveTo>
                  <a:pt x="f9" y="f10"/>
                </a:moveTo>
                <a:arcTo wR="f11" hR="f12" stAng="f0" swAng="f13"/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arcTo wR="f22" hR="f23" stAng="f24" swAng="f8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117706" tIns="58853" rIns="117706" bIns="58853" anchor="ctr" anchorCtr="1" compatLnSpc="1">
            <a:noAutofit/>
          </a:bodyPr>
          <a:lstStyle/>
          <a:p>
            <a:pPr algn="ctr" defTabSz="11770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317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6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A995A9-4A10-A948-A853-DC33E410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Plicio ffrwythau (2)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54A825-5824-A543-8AF2-0E5BC01171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7578" y="1460499"/>
            <a:ext cx="3581802" cy="7137239"/>
          </a:xfrm>
        </p:spPr>
        <p:txBody>
          <a:bodyPr/>
          <a:lstStyle/>
          <a:p>
            <a:r>
              <a:rPr lang="cy-GB" dirty="0"/>
              <a:t>Rhowch y ffrwyth ar ei ochr a thorri’r top a’r gwaelod i ffwrdd gan ddefnyddio’r dull crafanc.</a:t>
            </a:r>
            <a:endParaRPr lang="en-GB" dirty="0"/>
          </a:p>
          <a:p>
            <a:pPr>
              <a:spcBef>
                <a:spcPts val="5800"/>
              </a:spcBef>
            </a:pPr>
            <a:r>
              <a:rPr lang="cy-GB" dirty="0"/>
              <a:t>Byddwch yn ofalus oherwydd gall melon a ffrwythau eraill fel pîn-afal lithro. Sicrhewch fod gennych afael gadarn.</a:t>
            </a:r>
            <a:endParaRPr lang="en-GB" dirty="0"/>
          </a:p>
          <a:p>
            <a:pPr>
              <a:spcBef>
                <a:spcPts val="4000"/>
              </a:spcBef>
            </a:pPr>
            <a:r>
              <a:rPr lang="cy-GB" dirty="0"/>
              <a:t>Gan ddefnyddio blaen a chanol eich cyllell, sleisiwch y croen i ffwrdd o’r ffrwythau yn ofalus.</a:t>
            </a:r>
            <a:endParaRPr lang="en-GB" dirty="0"/>
          </a:p>
          <a:p>
            <a:pPr>
              <a:spcBef>
                <a:spcPts val="6800"/>
              </a:spcBef>
            </a:pPr>
            <a:r>
              <a:rPr lang="cy-GB" dirty="0"/>
              <a:t>Dyma olwg o’r ochr o sut y dylai edrych. Ceisiwch aros mor agos at y croen â phosib, fel na fyddwch chi’n gwastraffu </a:t>
            </a:r>
            <a:br>
              <a:rPr lang="cy-GB" dirty="0"/>
            </a:br>
            <a:r>
              <a:rPr lang="cy-GB" dirty="0"/>
              <a:t>dim o’r ffrwythau.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7436278F-6881-3D4E-AC50-67FB76B59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158" y="1460500"/>
            <a:ext cx="2046541" cy="13643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9">
            <a:extLst>
              <a:ext uri="{FF2B5EF4-FFF2-40B4-BE49-F238E27FC236}">
                <a16:creationId xmlns:a16="http://schemas.microsoft.com/office/drawing/2014/main" id="{E5E363E2-81A7-AA41-B169-EDC106807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429" y="3067630"/>
            <a:ext cx="2052000" cy="13637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25">
            <a:extLst>
              <a:ext uri="{FF2B5EF4-FFF2-40B4-BE49-F238E27FC236}">
                <a16:creationId xmlns:a16="http://schemas.microsoft.com/office/drawing/2014/main" id="{DE30FC7B-1F5A-0F40-9E93-EC7E6A1979D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429" y="6281279"/>
            <a:ext cx="2052000" cy="13637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6">
            <a:extLst>
              <a:ext uri="{FF2B5EF4-FFF2-40B4-BE49-F238E27FC236}">
                <a16:creationId xmlns:a16="http://schemas.microsoft.com/office/drawing/2014/main" id="{AA4BE9B7-0C01-8A4F-8328-A2763A50CF4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475" y="4674150"/>
            <a:ext cx="2033908" cy="136436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436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A995A9-4A10-A948-A853-DC33E410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Creu ciwbiau (1)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54A825-5824-A543-8AF2-0E5BC01171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7578" y="1460499"/>
            <a:ext cx="3581802" cy="7137239"/>
          </a:xfrm>
        </p:spPr>
        <p:txBody>
          <a:bodyPr/>
          <a:lstStyle/>
          <a:p>
            <a:r>
              <a:rPr lang="cy-GB" dirty="0"/>
              <a:t>Dechreuwch gyda thalp bach o’r llysiau. Sleisiwch un ochr oddi ar y darn.</a:t>
            </a:r>
            <a:endParaRPr lang="en-GB" dirty="0"/>
          </a:p>
          <a:p>
            <a:pPr>
              <a:spcBef>
                <a:spcPts val="6200"/>
              </a:spcBef>
            </a:pPr>
            <a:r>
              <a:rPr lang="cy-GB" dirty="0"/>
              <a:t>Rhowch y llysieuyn ar yr ochr wastad rydych chi newydd ei sleisio i sicrhau ei fod yn sefydlog i dorri’ch ail ochr.</a:t>
            </a:r>
            <a:endParaRPr lang="en-GB" dirty="0"/>
          </a:p>
          <a:p>
            <a:pPr>
              <a:spcBef>
                <a:spcPts val="4500"/>
              </a:spcBef>
            </a:pPr>
            <a:r>
              <a:rPr lang="cy-GB" dirty="0"/>
              <a:t>Daliwch i gylchdroi’r llysieuyn i’r ochrau gwastad sydd newydd gael eu sleisio nes bod yr holl ochrau wedi’u tynnu.</a:t>
            </a:r>
            <a:endParaRPr lang="en-GB" dirty="0"/>
          </a:p>
          <a:p>
            <a:pPr>
              <a:spcBef>
                <a:spcPts val="4400"/>
              </a:spcBef>
            </a:pPr>
            <a:r>
              <a:rPr lang="cy-GB" dirty="0"/>
              <a:t>Dyma sut olwg ddylai fod ar y llysieuyn. Dylai fod yn giwboid gydag ymylon syth.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7436278F-6881-3D4E-AC50-67FB76B59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158" y="1484541"/>
            <a:ext cx="2046541" cy="13643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9">
            <a:extLst>
              <a:ext uri="{FF2B5EF4-FFF2-40B4-BE49-F238E27FC236}">
                <a16:creationId xmlns:a16="http://schemas.microsoft.com/office/drawing/2014/main" id="{E5E363E2-81A7-AA41-B169-EDC106807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429" y="3098293"/>
            <a:ext cx="2052000" cy="13553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25">
            <a:extLst>
              <a:ext uri="{FF2B5EF4-FFF2-40B4-BE49-F238E27FC236}">
                <a16:creationId xmlns:a16="http://schemas.microsoft.com/office/drawing/2014/main" id="{DE30FC7B-1F5A-0F40-9E93-EC7E6A1979D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4000" contras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429" y="6308348"/>
            <a:ext cx="2052000" cy="13553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6">
            <a:extLst>
              <a:ext uri="{FF2B5EF4-FFF2-40B4-BE49-F238E27FC236}">
                <a16:creationId xmlns:a16="http://schemas.microsoft.com/office/drawing/2014/main" id="{AA4BE9B7-0C01-8A4F-8328-A2763A50C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475" y="4703018"/>
            <a:ext cx="2033908" cy="135593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70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A995A9-4A10-A948-A853-DC33E410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Creu ciwbiau</a:t>
            </a:r>
            <a:r>
              <a:rPr lang="en-GB" dirty="0"/>
              <a:t> (2)</a:t>
            </a:r>
            <a:endParaRPr lang="cy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54A825-5824-A543-8AF2-0E5BC01171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7578" y="1287981"/>
            <a:ext cx="3673242" cy="7298328"/>
          </a:xfrm>
        </p:spPr>
        <p:txBody>
          <a:bodyPr/>
          <a:lstStyle/>
          <a:p>
            <a:r>
              <a:rPr lang="cy-GB" dirty="0"/>
              <a:t>Yn ofalus, gan ddefnyddio’r dull crafanc, torrwch dalp o oddeutu 5mm, yn dibynnu ar faint y ciwb sy’n ofynnol.</a:t>
            </a:r>
            <a:endParaRPr lang="en-GB" dirty="0"/>
          </a:p>
          <a:p>
            <a:pPr>
              <a:spcBef>
                <a:spcPts val="2800"/>
              </a:spcBef>
            </a:pPr>
            <a:r>
              <a:rPr lang="cy-GB" dirty="0"/>
              <a:t>Gan ddefnyddio’r dull crafanc, torrwch y darn yn stribedi.</a:t>
            </a:r>
            <a:endParaRPr lang="en-GB" dirty="0"/>
          </a:p>
          <a:p>
            <a:pPr>
              <a:spcBef>
                <a:spcPts val="7600"/>
              </a:spcBef>
            </a:pPr>
            <a:r>
              <a:rPr lang="cy-GB" dirty="0"/>
              <a:t>Dyma sut olwg ddylai fod arno ar ôl i chi dorri’r llysiau yn y stribedi terfynol.</a:t>
            </a:r>
            <a:endParaRPr lang="en-GB" dirty="0"/>
          </a:p>
          <a:p>
            <a:pPr>
              <a:spcBef>
                <a:spcPts val="5600"/>
              </a:spcBef>
            </a:pPr>
            <a:r>
              <a:rPr lang="cy-GB" dirty="0"/>
              <a:t>Casglwch y 3 stribed a’u gwasgu ynghyd â’ch bysedd yn y dull crafanc. Torrwch i’r un lled â’r sleisys. Bydd hyn yn creu’r ciwb.</a:t>
            </a:r>
            <a:endParaRPr lang="en-GB" dirty="0"/>
          </a:p>
          <a:p>
            <a:pPr>
              <a:spcBef>
                <a:spcPts val="3200"/>
              </a:spcBef>
            </a:pPr>
            <a:r>
              <a:rPr lang="cy-GB" dirty="0"/>
              <a:t>Dylai edrych fel hyn yn y </a:t>
            </a:r>
            <a:br>
              <a:rPr lang="cy-GB" dirty="0"/>
            </a:br>
            <a:r>
              <a:rPr lang="cy-GB" dirty="0"/>
              <a:t>pen draw. Ymarferwch ar ffrwythau a llysiau meddal </a:t>
            </a:r>
            <a:br>
              <a:rPr lang="cy-GB" dirty="0"/>
            </a:br>
            <a:r>
              <a:rPr lang="cy-GB" dirty="0"/>
              <a:t>fel ciwcymbr neu betys </a:t>
            </a:r>
            <a:br>
              <a:rPr lang="cy-GB" dirty="0"/>
            </a:br>
            <a:r>
              <a:rPr lang="cy-GB" dirty="0"/>
              <a:t>yn gyntaf.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A0DF119B-D445-C14E-89FB-CEBD58345C5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663" y="7217149"/>
            <a:ext cx="2052000" cy="13637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FAD19585-93AA-5A45-B1ED-57F26E2F0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09" y="1290231"/>
            <a:ext cx="2033908" cy="13643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11BDFE93-3829-7941-831B-7AC3E4602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663" y="2766443"/>
            <a:ext cx="2052000" cy="13637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25">
            <a:extLst>
              <a:ext uri="{FF2B5EF4-FFF2-40B4-BE49-F238E27FC236}">
                <a16:creationId xmlns:a16="http://schemas.microsoft.com/office/drawing/2014/main" id="{DE832B51-A3B5-CE47-B765-034670B49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663" y="5733581"/>
            <a:ext cx="2052000" cy="13637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26">
            <a:extLst>
              <a:ext uri="{FF2B5EF4-FFF2-40B4-BE49-F238E27FC236}">
                <a16:creationId xmlns:a16="http://schemas.microsoft.com/office/drawing/2014/main" id="{682A31CA-692A-FB40-A9C4-74A458C84B3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4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09" y="4249707"/>
            <a:ext cx="2033908" cy="136436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4310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Word Template</Template>
  <TotalTime>1031</TotalTime>
  <Words>981</Words>
  <Application>Microsoft Macintosh PowerPoint</Application>
  <PresentationFormat>A4 Paper (210x297 mm)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Office Theme</vt:lpstr>
      <vt:lpstr>Cam 9: Gwneud cynnyrch bwyd </vt:lpstr>
      <vt:lpstr>Amcan dysgu</vt:lpstr>
      <vt:lpstr>Diogelwch cyllyll</vt:lpstr>
      <vt:lpstr>Dull pont</vt:lpstr>
      <vt:lpstr>Dull crafanc</vt:lpstr>
      <vt:lpstr>Plicio ffrwythau (1)</vt:lpstr>
      <vt:lpstr>Plicio ffrwythau (2)</vt:lpstr>
      <vt:lpstr>Creu ciwbiau (1)</vt:lpstr>
      <vt:lpstr>Creu ciwbiau (2)</vt:lpstr>
      <vt:lpstr>Plicio’n ddiogel</vt:lpstr>
      <vt:lpstr>Torri nionod</vt:lpstr>
      <vt:lpstr>Torri madarch</vt:lpstr>
    </vt:vector>
  </TitlesOfParts>
  <Company>Armitage CE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Haydn Bettles</dc:creator>
  <cp:lastModifiedBy>Nick Smith</cp:lastModifiedBy>
  <cp:revision>52</cp:revision>
  <dcterms:created xsi:type="dcterms:W3CDTF">2018-12-16T18:24:32Z</dcterms:created>
  <dcterms:modified xsi:type="dcterms:W3CDTF">2019-12-08T13:54:44Z</dcterms:modified>
</cp:coreProperties>
</file>